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2" r:id="rId11"/>
    <p:sldId id="269" r:id="rId12"/>
    <p:sldId id="270" r:id="rId13"/>
    <p:sldId id="271" r:id="rId14"/>
    <p:sldId id="258" r:id="rId15"/>
    <p:sldId id="257" r:id="rId16"/>
    <p:sldId id="259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1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278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93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40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507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09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22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333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3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99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6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9A1-5FC1-40EA-8496-261BAAB990B6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5DC4-8EAD-4204-BF7C-C2A43B562F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3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28083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  <a:t>Образовательная 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shulka" pitchFamily="2" charset="0"/>
              </a:rPr>
              <a:t>бласть художественно-эстетическое развитие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shulka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90927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Младшая группа (от 3 до 4 лет)</a:t>
            </a:r>
          </a:p>
          <a:p>
            <a:r>
              <a:rPr lang="ru-RU" i="1" dirty="0" smtClean="0"/>
              <a:t> </a:t>
            </a:r>
            <a:r>
              <a:rPr lang="ru-RU" b="1" i="1" dirty="0" smtClean="0"/>
              <a:t>Содействовать возникновению положительного эмоционального отклика на литературные и музыкальные произведения</a:t>
            </a:r>
            <a:r>
              <a:rPr lang="ru-RU" b="1" dirty="0" smtClean="0"/>
              <a:t>, </a:t>
            </a:r>
            <a:r>
              <a:rPr lang="ru-RU" dirty="0" smtClean="0"/>
              <a:t>красоту окружающего мира, произведения народного и профессионального искусства </a:t>
            </a:r>
            <a:r>
              <a:rPr lang="ru-RU" i="1" dirty="0" smtClean="0"/>
              <a:t>(</a:t>
            </a:r>
            <a:r>
              <a:rPr lang="ru-RU" b="1" i="1" dirty="0" smtClean="0"/>
              <a:t>книжные иллюстрации, изделия народных промыслов, предметы быта, одежда)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Подводить детей к восприятию произведений искусства</a:t>
            </a:r>
            <a:r>
              <a:rPr lang="ru-RU" b="1" dirty="0" smtClean="0"/>
              <a:t>. </a:t>
            </a:r>
            <a:r>
              <a:rPr lang="ru-RU" b="1" i="1" dirty="0" smtClean="0"/>
              <a:t>Знакомить с элементарными средствами выразительности в разных видах искусства (цвет, звук, форма, движение, жесты), подводить к различению видов искусства через художественный образ.</a:t>
            </a:r>
          </a:p>
          <a:p>
            <a:r>
              <a:rPr lang="ru-RU" b="1" i="1" dirty="0" smtClean="0"/>
              <a:t>Готовить детей к посещению кукольного театра, выставки детских работ и т. д.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32656"/>
            <a:ext cx="4392488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332656"/>
            <a:ext cx="3888432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04664"/>
            <a:ext cx="4032447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248472" cy="6148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91276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500" b="1" dirty="0" smtClean="0"/>
              <a:t>Средняя группа (от 4 до 5 лет)</a:t>
            </a:r>
          </a:p>
          <a:p>
            <a:r>
              <a:rPr lang="ru-RU" sz="3500" dirty="0" err="1" smtClean="0"/>
              <a:t>Ррассматривание</a:t>
            </a:r>
            <a:r>
              <a:rPr lang="ru-RU" sz="3500" dirty="0" smtClean="0"/>
              <a:t> предметов народного и декоративно-прикладного искусства, прослушивании произведений музыкального фольклора.</a:t>
            </a:r>
          </a:p>
          <a:p>
            <a:r>
              <a:rPr lang="ru-RU" sz="3500" i="1" dirty="0" smtClean="0"/>
              <a:t>Познакомить детей с профессиями артиста, художника, композитора.</a:t>
            </a:r>
          </a:p>
          <a:p>
            <a:r>
              <a:rPr lang="ru-RU" sz="3500" dirty="0" smtClean="0"/>
              <a:t>Побуждать узнавать и называть предметы и явления природы, окружающей  действительности в художественных образах (литература, музыка, изобразительное искусство).</a:t>
            </a:r>
          </a:p>
          <a:p>
            <a:r>
              <a:rPr lang="ru-RU" sz="3500" i="1" dirty="0" smtClean="0"/>
              <a:t>Учить различать жанры и виды искусства: стихи, проза, загадки (литература), песни, танцы, музыка, картина (репродукция), скульптура (изобразительное искусство), здание и сооружение (архитектура).</a:t>
            </a:r>
          </a:p>
          <a:p>
            <a:r>
              <a:rPr lang="ru-RU" sz="3500" i="1" dirty="0" smtClean="0"/>
              <a:t>Учить выделять и называть основные средства выразительности (цвет, форма, величина, ритм, движение, жест, звук) и создавать свои художественные образы в изобразительной, музыкальной, конструктивной деятельности</a:t>
            </a:r>
            <a:r>
              <a:rPr lang="ru-RU" sz="35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7893496"/>
          </a:xfrm>
        </p:spPr>
        <p:txBody>
          <a:bodyPr>
            <a:normAutofit fontScale="25000" lnSpcReduction="20000"/>
          </a:bodyPr>
          <a:lstStyle/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</a:p>
          <a:p>
            <a:pPr>
              <a:buBlip>
                <a:blip r:embed="rId2"/>
              </a:buBlip>
            </a:pPr>
            <a:r>
              <a:rPr lang="ru-RU" dirty="0"/>
              <a:t> </a:t>
            </a:r>
            <a:endParaRPr lang="ru-RU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  <a:p>
            <a:r>
              <a:rPr lang="ru-RU" sz="9600" b="1" dirty="0" smtClean="0">
                <a:latin typeface="Calibri" pitchFamily="34" charset="0"/>
                <a:cs typeface="Calibri" pitchFamily="34" charset="0"/>
              </a:rPr>
              <a:t>Познакомить детей с архитектурой. Формировать представления о том, что дома, в которых они живут (детский сад, школа, другие здания), — это архитектурные сооружения</a:t>
            </a:r>
            <a:r>
              <a:rPr lang="ru-RU" sz="9600" dirty="0" smtClean="0">
                <a:latin typeface="Calibri" pitchFamily="34" charset="0"/>
                <a:cs typeface="Calibri" pitchFamily="34" charset="0"/>
              </a:rPr>
              <a:t>; дома бывают разные по форме, высоте, длине, с разными окнами, с разным количеством этажей, подъездов и т. д.</a:t>
            </a:r>
          </a:p>
          <a:p>
            <a:r>
              <a:rPr lang="ru-RU" sz="9600" b="1" i="1" dirty="0" smtClean="0">
                <a:latin typeface="Calibri" pitchFamily="34" charset="0"/>
                <a:cs typeface="Calibri" pitchFamily="34" charset="0"/>
              </a:rPr>
              <a:t>Поощрять стремление детей изображать в рисунках, аппликациях реальные и сказочные строения.</a:t>
            </a:r>
          </a:p>
          <a:p>
            <a:r>
              <a:rPr lang="ru-RU" sz="9600" b="1" i="1" dirty="0" smtClean="0">
                <a:latin typeface="Calibri" pitchFamily="34" charset="0"/>
                <a:cs typeface="Calibri" pitchFamily="34" charset="0"/>
              </a:rPr>
              <a:t>Организовать посещение музея (совместно с родителями), рассказать о назначении музея.</a:t>
            </a:r>
          </a:p>
          <a:p>
            <a:pPr>
              <a:buNone/>
            </a:pPr>
            <a:r>
              <a:rPr lang="ru-RU" sz="9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9600" dirty="0" smtClean="0">
                <a:latin typeface="Calibri" pitchFamily="34" charset="0"/>
                <a:cs typeface="Calibri" pitchFamily="34" charset="0"/>
              </a:rPr>
              <a:t>Закреплять знания детей о книге, книжной иллюстрации. Познакомить с библиотекой как центром хранения книг, созданных писателями и поэтами.</a:t>
            </a:r>
          </a:p>
          <a:p>
            <a:r>
              <a:rPr lang="ru-RU" sz="9600" dirty="0" smtClean="0">
                <a:latin typeface="Calibri" pitchFamily="34" charset="0"/>
                <a:cs typeface="Calibri" pitchFamily="34" charset="0"/>
              </a:rPr>
              <a:t>Знакомить с произведениями народного искусства (</a:t>
            </a:r>
            <a:r>
              <a:rPr lang="ru-RU" sz="9600" dirty="0" err="1" smtClean="0">
                <a:latin typeface="Calibri" pitchFamily="34" charset="0"/>
                <a:cs typeface="Calibri" pitchFamily="34" charset="0"/>
              </a:rPr>
              <a:t>потешки</a:t>
            </a:r>
            <a:r>
              <a:rPr lang="ru-RU" sz="9600" dirty="0" smtClean="0">
                <a:latin typeface="Calibri" pitchFamily="34" charset="0"/>
                <a:cs typeface="Calibri" pitchFamily="34" charset="0"/>
              </a:rPr>
              <a:t>, сказки, загадки, песни, хороводы, </a:t>
            </a:r>
            <a:r>
              <a:rPr lang="ru-RU" sz="9600" dirty="0" err="1" smtClean="0">
                <a:latin typeface="Calibri" pitchFamily="34" charset="0"/>
                <a:cs typeface="Calibri" pitchFamily="34" charset="0"/>
              </a:rPr>
              <a:t>заклички</a:t>
            </a:r>
            <a:r>
              <a:rPr lang="ru-RU" sz="9600" dirty="0" smtClean="0">
                <a:latin typeface="Calibri" pitchFamily="34" charset="0"/>
                <a:cs typeface="Calibri" pitchFamily="34" charset="0"/>
              </a:rPr>
              <a:t>, изделия народного декоративно-при­кладного искусства).</a:t>
            </a:r>
          </a:p>
          <a:p>
            <a:r>
              <a:rPr lang="ru-RU" sz="9600" dirty="0" smtClean="0">
                <a:latin typeface="Calibri" pitchFamily="34" charset="0"/>
                <a:cs typeface="Calibri" pitchFamily="34" charset="0"/>
              </a:rPr>
              <a:t>Воспитывать бережное отношение к произведениям искусства.</a:t>
            </a:r>
          </a:p>
          <a:p>
            <a:pPr>
              <a:buBlip>
                <a:blip r:embed="rId2"/>
              </a:buBlip>
            </a:pPr>
            <a:endParaRPr lang="ru-RU" sz="9600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533238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60440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320480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2171259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6064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b="1" dirty="0" smtClean="0"/>
              <a:t>Старшая группа (от 5 до 6 лет)</a:t>
            </a:r>
          </a:p>
          <a:p>
            <a:r>
              <a:rPr lang="ru-RU" sz="5100" dirty="0" smtClean="0"/>
              <a:t>Продолжать формировать интерес к музыке, живописи, литературе, народному искусству.</a:t>
            </a:r>
          </a:p>
          <a:p>
            <a:r>
              <a:rPr lang="ru-RU" sz="5100" b="1" i="1" dirty="0" smtClean="0"/>
              <a:t>  </a:t>
            </a:r>
            <a:r>
              <a:rPr lang="ru-RU" sz="5100" i="1" dirty="0" smtClean="0"/>
              <a:t>Учить соотносить художественный образ и средства выразительности</a:t>
            </a:r>
            <a:r>
              <a:rPr lang="ru-RU" sz="5100" b="1" i="1" dirty="0" smtClean="0"/>
              <a:t>, подбирать материал и пособия для самостоятельной художественной деятельности.</a:t>
            </a:r>
          </a:p>
          <a:p>
            <a:pPr>
              <a:buNone/>
            </a:pPr>
            <a:r>
              <a:rPr lang="ru-RU" sz="5100" dirty="0" smtClean="0"/>
              <a:t> </a:t>
            </a:r>
            <a:r>
              <a:rPr lang="ru-RU" sz="5100" b="1" dirty="0" smtClean="0"/>
              <a:t>.Познакомить с произведениями живописи </a:t>
            </a:r>
            <a:r>
              <a:rPr lang="ru-RU" sz="5100" dirty="0" smtClean="0"/>
              <a:t>(И. Шишкин, И. Левитан, В. Серов и др.)</a:t>
            </a:r>
          </a:p>
          <a:p>
            <a:pPr>
              <a:buNone/>
            </a:pPr>
            <a:r>
              <a:rPr lang="ru-RU" sz="5100" dirty="0" smtClean="0"/>
              <a:t> и </a:t>
            </a:r>
            <a:r>
              <a:rPr lang="ru-RU" sz="5100" b="1" i="1" dirty="0" smtClean="0"/>
              <a:t>изображением родной природы в картинах художников.</a:t>
            </a:r>
          </a:p>
          <a:p>
            <a:pPr>
              <a:buNone/>
            </a:pPr>
            <a:r>
              <a:rPr lang="ru-RU" sz="5100" b="1" i="1" dirty="0" smtClean="0"/>
              <a:t> </a:t>
            </a:r>
          </a:p>
          <a:p>
            <a:pPr>
              <a:buNone/>
            </a:pPr>
            <a:r>
              <a:rPr lang="ru-RU" sz="5100" b="1" i="1" dirty="0" smtClean="0"/>
              <a:t>Расширять представления о графике (ее выразительных средствах). </a:t>
            </a:r>
            <a:r>
              <a:rPr lang="ru-RU" sz="5100" dirty="0" smtClean="0"/>
              <a:t>Знакомить с творчеством художников-иллюстраторов детских книг (Ю. Васнецов, Е. </a:t>
            </a:r>
            <a:r>
              <a:rPr lang="ru-RU" sz="5100" dirty="0" err="1" smtClean="0"/>
              <a:t>Рачев</a:t>
            </a:r>
            <a:r>
              <a:rPr lang="ru-RU" sz="5100" dirty="0" smtClean="0"/>
              <a:t>, Е. </a:t>
            </a:r>
            <a:r>
              <a:rPr lang="ru-RU" sz="5100" dirty="0" err="1" smtClean="0"/>
              <a:t>Чарушин</a:t>
            </a:r>
            <a:r>
              <a:rPr lang="ru-RU" sz="5100" dirty="0" smtClean="0"/>
              <a:t>  и др.).</a:t>
            </a:r>
          </a:p>
          <a:p>
            <a:r>
              <a:rPr lang="ru-RU" sz="5100" b="1" dirty="0" smtClean="0"/>
              <a:t>Продолжать знакомить с архитектурой </a:t>
            </a:r>
            <a:r>
              <a:rPr lang="ru-RU" sz="5100" dirty="0" smtClean="0"/>
              <a:t>.Подводить дошкольников к пониманию зависимости конструкции здания от его назначения: жилой дом, театр, храм и т. д.</a:t>
            </a:r>
          </a:p>
          <a:p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uba\Desktop\im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24936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Подготовительная к школе группа (от 6 до 7 лет)</a:t>
            </a:r>
          </a:p>
          <a:p>
            <a:r>
              <a:rPr lang="ru-RU" sz="3400" b="1" dirty="0" smtClean="0"/>
              <a:t>Продолжать знакомить детей с произведениями живописи: </a:t>
            </a:r>
            <a:r>
              <a:rPr lang="ru-RU" sz="3400" dirty="0" smtClean="0"/>
              <a:t>И. Шишкин («Рожь», «Утро в сосновом лесу»), И. Левитан («Золотая осень», «Март», «Весна. Большая вода»), А. Саврасов («Грачи при­летели»), А. Пластов («Полдень», «Летом», «Сенокос»), В. Васнецов («</a:t>
            </a:r>
            <a:r>
              <a:rPr lang="ru-RU" sz="3400" dirty="0" err="1" smtClean="0"/>
              <a:t>Аленушка</a:t>
            </a:r>
            <a:r>
              <a:rPr lang="ru-RU" sz="3400" dirty="0" smtClean="0"/>
              <a:t>», «Богатыри», «Иван-царевич на Сером волке») и др.</a:t>
            </a:r>
          </a:p>
          <a:p>
            <a:r>
              <a:rPr lang="ru-RU" sz="3400" b="1" dirty="0" smtClean="0"/>
              <a:t>Расширять представления о художниках</a:t>
            </a:r>
            <a:r>
              <a:rPr lang="ru-RU" sz="3400" dirty="0" smtClean="0"/>
              <a:t> — иллюстраторах детской книги (И. </a:t>
            </a:r>
            <a:r>
              <a:rPr lang="ru-RU" sz="3400" dirty="0" err="1" smtClean="0"/>
              <a:t>Билибин</a:t>
            </a:r>
            <a:r>
              <a:rPr lang="ru-RU" sz="3400" dirty="0" smtClean="0"/>
              <a:t>, Ю. Васнецов, В. Конашевич, В. Лебедев, Т. Маврина, Е. </a:t>
            </a:r>
            <a:r>
              <a:rPr lang="ru-RU" sz="3400" dirty="0" err="1" smtClean="0"/>
              <a:t>Чарушин</a:t>
            </a:r>
            <a:r>
              <a:rPr lang="ru-RU" sz="3400" dirty="0" smtClean="0"/>
              <a:t> и др.).</a:t>
            </a:r>
          </a:p>
          <a:p>
            <a:pPr>
              <a:buNone/>
            </a:pPr>
            <a:r>
              <a:rPr lang="ru-RU" sz="3400" dirty="0" smtClean="0"/>
              <a:t> </a:t>
            </a:r>
            <a:r>
              <a:rPr lang="ru-RU" sz="3400" b="1" dirty="0" smtClean="0"/>
              <a:t>Продолжать знакомить с народным декоративно-прикладным искус­ством (гжельская, хохломская, </a:t>
            </a:r>
            <a:r>
              <a:rPr lang="ru-RU" sz="3400" b="1" dirty="0" err="1" smtClean="0"/>
              <a:t>жостовская</a:t>
            </a:r>
            <a:r>
              <a:rPr lang="ru-RU" sz="3400" b="1" dirty="0" smtClean="0"/>
              <a:t>,</a:t>
            </a:r>
            <a:r>
              <a:rPr lang="ru-RU" sz="3400" dirty="0" smtClean="0"/>
              <a:t> мезенская роспись), с керамическими изделиями, народными игрушками.</a:t>
            </a:r>
          </a:p>
          <a:p>
            <a:r>
              <a:rPr lang="ru-RU" sz="3400" dirty="0" smtClean="0"/>
              <a:t>Продолжать знакомить с архитектурой</a:t>
            </a:r>
            <a:endParaRPr lang="ru-RU" sz="34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Формировать представление о значении органов чувств человека для художественной деятельности, формировать умение соотносить органы чувств с видами искусства</a:t>
            </a:r>
            <a:r>
              <a:rPr lang="ru-RU" i="1" dirty="0" smtClean="0"/>
              <a:t> </a:t>
            </a:r>
            <a:r>
              <a:rPr lang="ru-RU" dirty="0" smtClean="0"/>
              <a:t>(музыку слушают, картины рассматривают, стихи читают и слушают и т. д.).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i="1" dirty="0" smtClean="0"/>
              <a:t>Знакомить с историей и видами искусства; формировать умение раз­личать народное и профессиональное искусство</a:t>
            </a:r>
            <a:r>
              <a:rPr lang="ru-RU" i="1" dirty="0" smtClean="0"/>
              <a:t>. </a:t>
            </a:r>
            <a:r>
              <a:rPr lang="ru-RU" dirty="0" smtClean="0"/>
              <a:t>Организовать посещение выставки.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Воспитывать интерес к искусству родного края; любовь и бережное отношение к произведениям искусства.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i="1" dirty="0" smtClean="0"/>
              <a:t>Поощрять активное участие детей в художественной деятельности по собственному желанию и под руководством взрослого.</a:t>
            </a:r>
            <a:endParaRPr lang="ru-RU" i="1" dirty="0" smtClean="0"/>
          </a:p>
          <a:p>
            <a:pPr>
              <a:buNone/>
            </a:pPr>
            <a:r>
              <a:rPr lang="ru-RU" b="1" i="1" dirty="0" smtClean="0"/>
              <a:t> 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1124744"/>
            <a:ext cx="8229600" cy="3384376"/>
          </a:xfrm>
        </p:spPr>
        <p:txBody>
          <a:bodyPr>
            <a:noAutofit/>
          </a:bodyPr>
          <a:lstStyle/>
          <a:p>
            <a:r>
              <a:rPr lang="ru-RU" sz="2400" dirty="0" smtClean="0"/>
              <a:t>«Художественно-эстетическое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формирова­ние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052736"/>
            <a:ext cx="7787208" cy="507342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32656"/>
            <a:ext cx="4608511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672408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Изобразительная деятельность</a:t>
            </a:r>
          </a:p>
          <a:p>
            <a:pPr>
              <a:buNone/>
            </a:pPr>
            <a:r>
              <a:rPr lang="ru-RU" dirty="0" smtClean="0"/>
              <a:t> </a:t>
            </a:r>
            <a:r>
              <a:rPr lang="ru-RU" b="1" dirty="0" smtClean="0"/>
              <a:t>Вторая группа раннего возраста от 2 до 3 лет</a:t>
            </a:r>
          </a:p>
          <a:p>
            <a:pPr>
              <a:buNone/>
            </a:pPr>
            <a:r>
              <a:rPr lang="ru-RU" b="1" dirty="0" smtClean="0"/>
              <a:t>                   (Рисование, лепка)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 .</a:t>
            </a:r>
            <a:r>
              <a:rPr lang="ru-RU" dirty="0" smtClean="0"/>
              <a:t>Вызывать у детей интерес к действиям с карандашами, фломастерами, кистью, красками, глиной.</a:t>
            </a:r>
          </a:p>
          <a:p>
            <a:pPr>
              <a:buNone/>
            </a:pPr>
            <a:r>
              <a:rPr lang="ru-RU" b="1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59735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 smtClean="0"/>
              <a:t> </a:t>
            </a:r>
            <a:endParaRPr lang="ru-RU" dirty="0" smtClean="0"/>
          </a:p>
          <a:p>
            <a:pPr algn="ctr">
              <a:buNone/>
            </a:pPr>
            <a:r>
              <a:rPr lang="ru-RU" sz="3400" b="1" dirty="0" smtClean="0"/>
              <a:t>Младшая группа (от 3 до 4 лет)</a:t>
            </a:r>
          </a:p>
          <a:p>
            <a:pPr algn="ctr">
              <a:buNone/>
            </a:pPr>
            <a:r>
              <a:rPr lang="ru-RU" sz="3400" b="1" dirty="0" smtClean="0"/>
              <a:t>Рисование, лепка, аппликация</a:t>
            </a:r>
          </a:p>
          <a:p>
            <a:pPr algn="ctr">
              <a:buNone/>
            </a:pPr>
            <a:endParaRPr lang="ru-RU" sz="3400" b="1" dirty="0" smtClean="0"/>
          </a:p>
          <a:p>
            <a:r>
              <a:rPr lang="ru-RU" sz="4400" dirty="0" smtClean="0"/>
              <a:t>Развивать эстетическое воспри</a:t>
            </a:r>
            <a:r>
              <a:rPr lang="ru-RU" sz="4400" b="1" dirty="0" smtClean="0"/>
              <a:t>ятие</a:t>
            </a:r>
            <a:r>
              <a:rPr lang="ru-RU" sz="4400" dirty="0" smtClean="0"/>
              <a:t>; обращать внимание детей на красоту окружающих предметов (игрушки), объектов природы (растения, животные), вызывать чувство радости.</a:t>
            </a:r>
          </a:p>
          <a:p>
            <a:r>
              <a:rPr lang="ru-RU" sz="4400" dirty="0" smtClean="0"/>
              <a:t>Формировать интерес к занятиям изобразительной деятельностью. Учить в рисовании, лепке, аппликации изображать простые предметы и явления, передавая их образную выразительность.</a:t>
            </a:r>
          </a:p>
          <a:p>
            <a:r>
              <a:rPr lang="ru-RU" sz="4400" dirty="0" smtClean="0"/>
              <a:t>Включать в процесс обследования предмета движения обеих рук по предмету, охватывание его руками.</a:t>
            </a:r>
          </a:p>
          <a:p>
            <a:r>
              <a:rPr lang="ru-RU" sz="4400" dirty="0" smtClean="0"/>
              <a:t>Вызывать положительный эмоциональный отклик на красоту природы, произведения искусства (книжные иллюстрации, изделия народных промыслов, предметы быта, одежда).</a:t>
            </a:r>
          </a:p>
          <a:p>
            <a:r>
              <a:rPr lang="ru-RU" sz="4400" dirty="0" smtClean="0"/>
              <a:t>Учить создавать как индивидуальные, так и коллективные композиции в рисунках, лепке, аппликации.</a:t>
            </a:r>
          </a:p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91276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Средняя группа (от 4 до 5 лет)</a:t>
            </a:r>
          </a:p>
          <a:p>
            <a:pPr algn="ctr">
              <a:buNone/>
            </a:pPr>
            <a:r>
              <a:rPr lang="ru-RU" sz="2400" b="1" dirty="0" smtClean="0"/>
              <a:t>Рисование, декоративное </a:t>
            </a:r>
            <a:r>
              <a:rPr lang="ru-RU" sz="2400" b="1" dirty="0" err="1" smtClean="0"/>
              <a:t>рисование,лепка</a:t>
            </a:r>
            <a:r>
              <a:rPr lang="ru-RU" sz="2400" b="1" dirty="0" smtClean="0"/>
              <a:t>, аппликация.</a:t>
            </a:r>
          </a:p>
          <a:p>
            <a:r>
              <a:rPr lang="ru-RU" sz="3400" dirty="0" smtClean="0"/>
              <a:t>Обогащать представления детей об изобразительном искусстве (иллюс­трации к произведениям детской литературы, репродукции произведений живописи, народное декоративное искусство, скульптура малых форм и др.) как основе развития творчества. Учить детей выделять и использовать средства выразительности в рисовании, лепке, аппликации.</a:t>
            </a:r>
          </a:p>
          <a:p>
            <a:r>
              <a:rPr lang="ru-RU" sz="3400" dirty="0" smtClean="0"/>
              <a:t>Продолжать формировать умение создавать коллективные произведения в рисовании, лепке, аппликации.</a:t>
            </a:r>
          </a:p>
          <a:p>
            <a:r>
              <a:rPr lang="ru-RU" sz="3400" dirty="0" smtClean="0"/>
              <a:t>Закреплять умение сохранять правильную позу при рисовании: не горбиться, не наклоняться низко над столом, к мольберту; сидеть свободно, не напрягаясь. Приучать детей быть аккуратными: сохранять свое рабочее место в порядке, по окончании работы убирать все со стола.</a:t>
            </a:r>
          </a:p>
          <a:p>
            <a:r>
              <a:rPr lang="ru-RU" sz="3400" dirty="0" smtClean="0"/>
              <a:t>Учить проявлять дружелюбие при оценке работ других детей.</a:t>
            </a:r>
          </a:p>
          <a:p>
            <a:pPr>
              <a:buNone/>
            </a:pPr>
            <a:r>
              <a:rPr lang="ru-RU" sz="34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33670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400" b="1" dirty="0" smtClean="0"/>
              <a:t>Старшая группа (от 5 до 6 лет)</a:t>
            </a:r>
          </a:p>
          <a:p>
            <a:pPr>
              <a:buNone/>
            </a:pPr>
            <a:r>
              <a:rPr lang="ru-RU" sz="2400" b="1" dirty="0" smtClean="0"/>
              <a:t>Рисование: предметное, сюжетное, декоративное</a:t>
            </a:r>
          </a:p>
          <a:p>
            <a:pPr>
              <a:buNone/>
            </a:pPr>
            <a:r>
              <a:rPr lang="ru-RU" sz="2400" b="1" dirty="0" smtClean="0"/>
              <a:t>Лепка, декоративная лепка, аппликация, прикладное творчество</a:t>
            </a:r>
          </a:p>
          <a:p>
            <a:r>
              <a:rPr lang="ru-RU" sz="2400" dirty="0" smtClean="0"/>
              <a:t>Совершенствовать изобразительные навыки и умения, формировать художественно-творческие способности.</a:t>
            </a:r>
          </a:p>
          <a:p>
            <a:r>
              <a:rPr lang="ru-RU" sz="2400" b="1" dirty="0" smtClean="0"/>
              <a:t>Развивать чувство </a:t>
            </a:r>
            <a:r>
              <a:rPr lang="ru-RU" sz="2400" dirty="0" smtClean="0"/>
              <a:t>формы, цвета, </a:t>
            </a:r>
            <a:r>
              <a:rPr lang="ru-RU" sz="2400" b="1" dirty="0" smtClean="0"/>
              <a:t>пропорций.</a:t>
            </a:r>
          </a:p>
          <a:p>
            <a:r>
              <a:rPr lang="ru-RU" sz="2400" dirty="0" smtClean="0"/>
              <a:t>Продолжать знакомить с народным декоративно-прикладным искусством (</a:t>
            </a:r>
            <a:r>
              <a:rPr lang="ru-RU" sz="2400" b="1" dirty="0" smtClean="0"/>
              <a:t>Городец, </a:t>
            </a:r>
            <a:r>
              <a:rPr lang="ru-RU" sz="2400" b="1" dirty="0" err="1" smtClean="0"/>
              <a:t>Полхов-Майдан</a:t>
            </a:r>
            <a:r>
              <a:rPr lang="ru-RU" sz="2400" b="1" dirty="0" smtClean="0"/>
              <a:t>, Гжель), </a:t>
            </a:r>
            <a:r>
              <a:rPr lang="ru-RU" sz="2400" dirty="0" smtClean="0"/>
              <a:t>расширять представления о народных игрушках (</a:t>
            </a:r>
            <a:r>
              <a:rPr lang="ru-RU" sz="2400" b="1" dirty="0" smtClean="0"/>
              <a:t>матрешки — городецкая, </a:t>
            </a:r>
            <a:r>
              <a:rPr lang="ru-RU" sz="2400" b="1" dirty="0" err="1" smtClean="0"/>
              <a:t>богородская</a:t>
            </a:r>
            <a:r>
              <a:rPr lang="ru-RU" sz="2400" dirty="0" smtClean="0"/>
              <a:t>).</a:t>
            </a:r>
          </a:p>
          <a:p>
            <a:r>
              <a:rPr lang="ru-RU" sz="2400" b="1" dirty="0" smtClean="0"/>
              <a:t>Знакомить детей с национальным декоративно-прикладным искусством (на основе региональных особенностей</a:t>
            </a:r>
            <a:r>
              <a:rPr lang="ru-RU" sz="2400" dirty="0" smtClean="0"/>
              <a:t>); с другими видами декоративно-при­кладного искусства (фарфоровые и керамические изделия, скульптура малых форм). Развивать декоративное творчество детей (в том числе коллективное).</a:t>
            </a:r>
          </a:p>
          <a:p>
            <a:r>
              <a:rPr lang="ru-RU" sz="2400" b="1" dirty="0" smtClean="0"/>
              <a:t>Формировать умение организовывать свое рабочее место, готовить все необходимое для занятий; работать аккуратно, экономно расходовать материалы, </a:t>
            </a:r>
            <a:r>
              <a:rPr lang="ru-RU" sz="2400" dirty="0" smtClean="0"/>
              <a:t>сохранять рабочее место в чистоте, по окончании работы приводить его в порядок.</a:t>
            </a:r>
          </a:p>
          <a:p>
            <a:r>
              <a:rPr lang="ru-RU" sz="2400" dirty="0" smtClean="0"/>
              <a:t>Продолжать совершенствовать умение детей рассматривать работы (рисунки, лепку, аппликации), радоваться достигнутому результату, замечать и выделять выразительные решения изображений.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33670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800" b="1" dirty="0" smtClean="0"/>
              <a:t>Подготовительная к школе группа (от 6 до 7 лет)</a:t>
            </a:r>
          </a:p>
          <a:p>
            <a:pPr>
              <a:buNone/>
            </a:pPr>
            <a:r>
              <a:rPr lang="ru-RU" sz="2400" b="1" dirty="0" smtClean="0"/>
              <a:t>Рисование: предметное, сюжетное, декоративное</a:t>
            </a:r>
          </a:p>
          <a:p>
            <a:pPr>
              <a:buNone/>
            </a:pPr>
            <a:r>
              <a:rPr lang="ru-RU" sz="2400" b="1" dirty="0" smtClean="0"/>
              <a:t>Лепка, декоративная лепка, аппликация, прикладное</a:t>
            </a:r>
          </a:p>
          <a:p>
            <a:pPr>
              <a:buNone/>
            </a:pPr>
            <a:r>
              <a:rPr lang="ru-RU" sz="2400" b="1" dirty="0" smtClean="0"/>
              <a:t>творчество: работа с бумагой, картоном, работа с тканью, с природным материалом.</a:t>
            </a:r>
          </a:p>
          <a:p>
            <a:r>
              <a:rPr lang="ru-RU" sz="2400" b="1" dirty="0" smtClean="0"/>
              <a:t>Продолжать учить детей рисовать с натуры</a:t>
            </a:r>
            <a:r>
              <a:rPr lang="ru-RU" sz="2400" dirty="0" smtClean="0"/>
              <a:t>; развивать  умение сравнивать предметы между собой, выделять особенности каждого предмета; совершенствовать умение изображать предметы, передавая их форму, величину, строение, пропорции, цвет, композицию.</a:t>
            </a:r>
          </a:p>
          <a:p>
            <a:r>
              <a:rPr lang="ru-RU" sz="2400" b="1" dirty="0" smtClean="0"/>
              <a:t>Продолжать развивать коллективное творчество.</a:t>
            </a:r>
            <a:r>
              <a:rPr lang="ru-RU" sz="2400" dirty="0" smtClean="0"/>
              <a:t> Воспитывать стремление действовать согласованно, договариваться о том, кто какую часть работы будет выполнять, как отдельные изображения будут объединяться в общую картину.</a:t>
            </a:r>
          </a:p>
          <a:p>
            <a:r>
              <a:rPr lang="ru-RU" sz="2400" b="1" dirty="0" smtClean="0"/>
              <a:t>Формировать умение замечать недостатки своих работ и исправлять их; </a:t>
            </a:r>
            <a:r>
              <a:rPr lang="ru-RU" sz="2400" dirty="0" smtClean="0"/>
              <a:t>вносить дополнения для достижения большей выразительности созда­ваемого образа.</a:t>
            </a:r>
          </a:p>
          <a:p>
            <a:pPr>
              <a:buNone/>
            </a:pPr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/>
              <a:t>Уголок изо деятельности</a:t>
            </a:r>
            <a:endParaRPr lang="ru-RU" b="1" dirty="0"/>
          </a:p>
        </p:txBody>
      </p:sp>
      <p:pic>
        <p:nvPicPr>
          <p:cNvPr id="3074" name="Picture 2" descr="D:\USER\ЛЮБА\сентябрь 2016-2017\DSC06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1" y="908720"/>
            <a:ext cx="8046157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\ЛЮБА\сентябрь 2016-2017\DSC06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04"/>
            <a:ext cx="4392487" cy="53285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D:\USER\ЛЮБА\сентябрь 2016-2017\DSC06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48680"/>
            <a:ext cx="561662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\ЛЮБА\сентябрь 2016-2017\DSC06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1" y="836712"/>
            <a:ext cx="4599143" cy="56166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 descr="D:\USER\ЛЮБА\сентябрь 2016-2017\DSC06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48680"/>
            <a:ext cx="493968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\ЛЮБА\сентябрь 2016-2017\DSC06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04664"/>
            <a:ext cx="4608511" cy="43099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 descr="D:\USER\ЛЮБА\сентябрь 2016-2017\DSC06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4664"/>
            <a:ext cx="504056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48" name="Picture 4" descr="D:\USER\ЛЮБА\сентябрь 2016-2017\DSC06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420888"/>
            <a:ext cx="4968552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 Основные цели и задачи</a:t>
            </a:r>
            <a:br>
              <a:rPr lang="ru-RU" b="1" dirty="0" smtClean="0"/>
            </a:br>
            <a:r>
              <a:rPr lang="ru-RU" b="1" dirty="0" smtClean="0"/>
              <a:t>.</a:t>
            </a:r>
            <a:r>
              <a:rPr lang="ru-RU" dirty="0" smtClean="0"/>
              <a:t>Формирование интереса к эстетической стороне окружающей действительности, эстетического отношения к предметам и явлениям окружающего мира, произведениям искусства; воспитание интереса к </a:t>
            </a:r>
            <a:r>
              <a:rPr lang="ru-RU" dirty="0" err="1" smtClean="0"/>
              <a:t>художественно­творческой</a:t>
            </a:r>
            <a:r>
              <a:rPr lang="ru-RU" dirty="0" smtClean="0"/>
              <a:t> деятельности.</a:t>
            </a:r>
            <a:br>
              <a:rPr lang="ru-RU" dirty="0" smtClean="0"/>
            </a:br>
            <a:r>
              <a:rPr lang="ru-RU" dirty="0" smtClean="0"/>
              <a:t>.Развитие эстетических чувств детей, художественного восприятия, образных представлений, воображения, художественно-творческих способностей.</a:t>
            </a:r>
            <a:br>
              <a:rPr lang="ru-RU" dirty="0" smtClean="0"/>
            </a:br>
            <a:r>
              <a:rPr lang="ru-RU" dirty="0" smtClean="0"/>
              <a:t>.Развитие детского художественного творчества, интереса к самостоятельной творческой деятельности (изобразительной, конструктивно-модельной, музыкальной и др.); удовлетворение потребности детей в самовыражении.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475656" y="1412776"/>
            <a:ext cx="6264696" cy="38884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Творить руками буду, каждой работе 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радуясь, как чуду!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СПАСИБО ЗА ВНИМАНИЕ!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56792"/>
            <a:ext cx="439248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367240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/>
              <a:t>.</a:t>
            </a:r>
          </a:p>
          <a:p>
            <a:r>
              <a:rPr lang="ru-RU" dirty="0" smtClean="0"/>
              <a:t> </a:t>
            </a:r>
            <a:r>
              <a:rPr lang="ru-RU" b="1" dirty="0" smtClean="0"/>
              <a:t> Изобразительная деятельность. </a:t>
            </a:r>
            <a:r>
              <a:rPr lang="ru-RU" dirty="0" smtClean="0"/>
              <a:t>Развитие интереса к различным видам изобразительной деятельности; совершенствование умений в рисовании, лепке, аппликации, прикладном творчестве.</a:t>
            </a:r>
          </a:p>
          <a:p>
            <a:r>
              <a:rPr lang="ru-RU" dirty="0" smtClean="0"/>
              <a:t>Воспитание эмоциональной отзывчивости при восприятии произведений изобразительного искусства. </a:t>
            </a:r>
          </a:p>
          <a:p>
            <a:r>
              <a:rPr lang="ru-RU" dirty="0" smtClean="0"/>
              <a:t>Воспитание желания и умения взаимодействовать со сверстниками при создании коллективных работ.</a:t>
            </a:r>
          </a:p>
          <a:p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176464" cy="53285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764704"/>
            <a:ext cx="489654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692696"/>
            <a:ext cx="4752528" cy="525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4536504" cy="5394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392487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80728"/>
            <a:ext cx="3782744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464495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27983" y="260648"/>
            <a:ext cx="4239811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Содержание психолого­-педагогической работы</a:t>
            </a:r>
          </a:p>
          <a:p>
            <a:pPr algn="ctr">
              <a:buNone/>
            </a:pPr>
            <a:r>
              <a:rPr lang="ru-RU" b="1" dirty="0" smtClean="0"/>
              <a:t>Приобщение к искусству</a:t>
            </a:r>
          </a:p>
          <a:p>
            <a:pPr>
              <a:buNone/>
            </a:pPr>
            <a:r>
              <a:rPr lang="ru-RU" b="1" dirty="0" smtClean="0"/>
              <a:t>Вторая группа раннего возраста (от 2 до 3 лет)</a:t>
            </a:r>
          </a:p>
          <a:p>
            <a:r>
              <a:rPr lang="ru-RU" dirty="0" smtClean="0"/>
              <a:t>Развивать художественное восприятие, воспитывать отзывчивость на музыку и пение, доступные пониманию детей произведения изобразительного искусства, литературы.</a:t>
            </a:r>
          </a:p>
          <a:p>
            <a:r>
              <a:rPr lang="ru-RU" dirty="0" smtClean="0"/>
              <a:t>Рассматривать с детьми иллюстрации к произведениям детской литературы. Развивать умение отвечать на вопросы по содержанию картинок.</a:t>
            </a:r>
          </a:p>
          <a:p>
            <a:r>
              <a:rPr lang="ru-RU" dirty="0" smtClean="0"/>
              <a:t>Знакомить с народными игрушками: дымковской, </a:t>
            </a:r>
            <a:r>
              <a:rPr lang="ru-RU" dirty="0" err="1" smtClean="0"/>
              <a:t>богородской</a:t>
            </a:r>
            <a:r>
              <a:rPr lang="ru-RU" dirty="0" smtClean="0"/>
              <a:t>, матрешкой, </a:t>
            </a:r>
            <a:r>
              <a:rPr lang="ru-RU" dirty="0" err="1" smtClean="0"/>
              <a:t>Ванькой-встанькой</a:t>
            </a:r>
            <a:r>
              <a:rPr lang="ru-RU" dirty="0" smtClean="0"/>
              <a:t> и другими, соответствующими возрасту детей.</a:t>
            </a:r>
          </a:p>
          <a:p>
            <a:r>
              <a:rPr lang="ru-RU" dirty="0" smtClean="0"/>
              <a:t>Обращать внимание детей на характер игрушек (веселая, забавная и др.), их форму, цветовое оформление.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1346</Words>
  <Application>Microsoft Office PowerPoint</Application>
  <PresentationFormat>Экран (4:3)</PresentationFormat>
  <Paragraphs>100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Образовательная область художественно-эстетическое развитие</vt:lpstr>
      <vt:lpstr>«Художественно-эстетическое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формирова­ние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Уголок изо деятельности</vt:lpstr>
      <vt:lpstr>Слайд 27</vt:lpstr>
      <vt:lpstr>Слайд 28</vt:lpstr>
      <vt:lpstr>Слайд 29</vt:lpstr>
      <vt:lpstr>           Творить руками буду, каждой работе  радуясь, как чуду!         СПАСИБО ЗА ВНИМАНИЕ!        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Luba</cp:lastModifiedBy>
  <cp:revision>46</cp:revision>
  <dcterms:created xsi:type="dcterms:W3CDTF">2015-02-12T11:22:36Z</dcterms:created>
  <dcterms:modified xsi:type="dcterms:W3CDTF">2016-12-11T11:59:43Z</dcterms:modified>
</cp:coreProperties>
</file>